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맑은 고딕" pitchFamily="50" charset="-127"/>
      <p:regular r:id="rId12"/>
      <p:bold r:id="rId13"/>
    </p:embeddedFont>
    <p:embeddedFont>
      <p:font typeface="Calibri" pitchFamily="34" charset="0"/>
      <p:regular r:id="rId14"/>
      <p:bold r:id="rId15"/>
      <p:italic r:id="rId16"/>
      <p:boldItalic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36"/>
    <p:restoredTop sz="98952"/>
  </p:normalViewPr>
  <p:slideViewPr>
    <p:cSldViewPr snapToGrid="0">
      <p:cViewPr>
        <p:scale>
          <a:sx n="75" d="100"/>
          <a:sy n="75" d="100"/>
        </p:scale>
        <p:origin x="-1830" y="-870"/>
      </p:cViewPr>
      <p:guideLst>
        <p:guide orient="horz" pos="2159"/>
        <p:guide orient="horz" pos="1795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6CD86E04-AB08-4F4C-A40E-4A98C8670B61}" type="datetime1">
              <a:rPr lang="ko-KR" altLang="en-US"/>
              <a:pPr lvl="0">
                <a:defRPr lang="ko-KR" altLang="en-US"/>
              </a:pPr>
              <a:t>2018-06-21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859D8A8B-BB35-4B2C-9B37-B4941AB30F61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8840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680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85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356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132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851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941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606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576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741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677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37266-5F83-43E5-8B4C-B854B0D57007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277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7086600" y="0"/>
            <a:ext cx="5105400" cy="6858000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>
          <a:xfrm>
            <a:off x="2775226" y="2046160"/>
            <a:ext cx="2301541" cy="44748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  <a:defRPr lang="ko-KR" altLang="en-US"/>
            </a:pPr>
            <a:r>
              <a:rPr lang="en-US" altLang="ko-KR" sz="1600" b="1" spc="300">
                <a:solidFill>
                  <a:srgbClr val="F0BF0A"/>
                </a:solidFill>
                <a:latin typeface="나눔스퀘어"/>
                <a:ea typeface="나눔스퀘어"/>
                <a:cs typeface="Calibri"/>
              </a:rPr>
              <a:t>presentation</a:t>
            </a:r>
            <a:endParaRPr lang="ru-RU" altLang="ko-KR" sz="1600" b="1" spc="300">
              <a:solidFill>
                <a:srgbClr val="F0BF0A"/>
              </a:solidFill>
              <a:latin typeface="나눔스퀘어"/>
              <a:ea typeface="나눔스퀘어"/>
              <a:cs typeface="Calibri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>
          <a:xfrm>
            <a:off x="7389495" y="5467224"/>
            <a:ext cx="3150870" cy="63639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defRPr lang="ko-KR" altLang="en-US"/>
            </a:pPr>
            <a:r>
              <a:rPr lang="ko-KR" altLang="en-US" sz="1800" b="0" spc="300">
                <a:solidFill>
                  <a:schemeClr val="bg1"/>
                </a:solidFill>
                <a:latin typeface="210 앱굴림 R"/>
                <a:ea typeface="210 앱굴림 R"/>
                <a:cs typeface="Calibri"/>
              </a:rPr>
              <a:t>유민수</a:t>
            </a:r>
          </a:p>
          <a:p>
            <a:pPr eaLnBrk="1" hangingPunct="1">
              <a:defRPr lang="ko-KR" altLang="en-US"/>
            </a:pPr>
            <a:r>
              <a:rPr lang="ko-KR" altLang="en-US" sz="1800" b="0" spc="300">
                <a:solidFill>
                  <a:schemeClr val="bg1"/>
                </a:solidFill>
                <a:latin typeface="210 앱굴림 R"/>
                <a:ea typeface="210 앱굴림 R"/>
                <a:cs typeface="Calibri"/>
              </a:rPr>
              <a:t>김한섭</a:t>
            </a:r>
            <a:endParaRPr lang="en-US" altLang="ko-KR" sz="1800" b="0" spc="300">
              <a:solidFill>
                <a:schemeClr val="bg1"/>
              </a:solidFill>
              <a:latin typeface="210 앱굴림 R"/>
              <a:ea typeface="210 앱굴림 R"/>
              <a:cs typeface="Calibri"/>
            </a:endParaRPr>
          </a:p>
        </p:txBody>
      </p:sp>
      <p:sp>
        <p:nvSpPr>
          <p:cNvPr id="6" name="TextBox 7"/>
          <p:cNvSpPr txBox="1">
            <a:spLocks noChangeArrowheads="1"/>
          </p:cNvSpPr>
          <p:nvPr/>
        </p:nvSpPr>
        <p:spPr>
          <a:xfrm>
            <a:off x="937260" y="2363371"/>
            <a:ext cx="11369399" cy="107324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20000"/>
              </a:lnSpc>
              <a:defRPr lang="ko-KR" altLang="en-US"/>
            </a:pPr>
            <a:r>
              <a:rPr lang="ko-KR" altLang="en-US" sz="5400" b="0" spc="300">
                <a:solidFill>
                  <a:srgbClr val="FFCB05"/>
                </a:solidFill>
                <a:latin typeface="210 콤퓨타세탁 R"/>
                <a:ea typeface="210 콤퓨타세탁 R"/>
                <a:cs typeface="Segoe UI Black"/>
              </a:rPr>
              <a:t>가스센서를 이용한</a:t>
            </a:r>
            <a:r>
              <a:rPr lang="en-US" altLang="ko-KR" sz="5400" b="0" spc="300">
                <a:solidFill>
                  <a:schemeClr val="bg2">
                    <a:lumMod val="25000"/>
                  </a:schemeClr>
                </a:solidFill>
                <a:latin typeface="210 콤퓨타세탁 R"/>
                <a:ea typeface="210 콤퓨타세탁 R"/>
                <a:cs typeface="Segoe UI Black"/>
              </a:rPr>
              <a:t>  </a:t>
            </a:r>
            <a:r>
              <a:rPr lang="ko-KR" altLang="en-US" sz="5400" b="0" spc="300">
                <a:latin typeface="210 콤퓨타세탁 R"/>
                <a:ea typeface="210 콤퓨타세탁 R"/>
                <a:cs typeface="Segoe UI Black"/>
              </a:rPr>
              <a:t>화재감지기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582490"/>
            <a:ext cx="1085849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>
          <a:xfrm>
            <a:off x="200024" y="561550"/>
            <a:ext cx="742951" cy="3795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  <a:defRPr lang="ko-KR" altLang="en-US"/>
            </a:pPr>
            <a:r>
              <a:rPr lang="en-US" altLang="ko-KR" sz="13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/>
                <a:ea typeface="나눔스퀘어 Bold"/>
                <a:cs typeface="Calibri"/>
              </a:rPr>
              <a:t>2 page</a:t>
            </a:r>
            <a:endParaRPr lang="en-US" altLang="ko-KR" sz="1300" b="0" spc="300">
              <a:solidFill>
                <a:schemeClr val="tx1">
                  <a:lumMod val="75000"/>
                  <a:lumOff val="25000"/>
                </a:schemeClr>
              </a:solidFill>
              <a:latin typeface="나눔스퀘어 Bold"/>
              <a:ea typeface="나눔스퀘어 Bold"/>
              <a:cs typeface="Calibri"/>
            </a:endParaRPr>
          </a:p>
        </p:txBody>
      </p:sp>
      <p:sp>
        <p:nvSpPr>
          <p:cNvPr id="41" name="AutoShape 33"/>
          <p:cNvSpPr/>
          <p:nvPr/>
        </p:nvSpPr>
        <p:spPr>
          <a:xfrm>
            <a:off x="6740738" y="5448300"/>
            <a:ext cx="946703" cy="1114988"/>
          </a:xfrm>
          <a:custGeom>
            <a:avLst/>
            <a:gdLst>
              <a:gd name="T0" fmla="*/ 381373 w 21442"/>
              <a:gd name="T1" fmla="*/ 752476 h 21600"/>
              <a:gd name="T2" fmla="*/ 381373 w 21442"/>
              <a:gd name="T3" fmla="*/ 752476 h 21600"/>
              <a:gd name="T4" fmla="*/ 381373 w 21442"/>
              <a:gd name="T5" fmla="*/ 752476 h 21600"/>
              <a:gd name="T6" fmla="*/ 381373 w 21442"/>
              <a:gd name="T7" fmla="*/ 75247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442" h="21600">
                <a:moveTo>
                  <a:pt x="1659" y="11288"/>
                </a:moveTo>
                <a:quadBezTo>
                  <a:pt x="1659" y="11288"/>
                  <a:pt x="1659" y="11288"/>
                </a:quadBezTo>
                <a:quadBezTo>
                  <a:pt x="2729" y="13025"/>
                  <a:pt x="2729" y="13025"/>
                </a:quadBezTo>
                <a:cubicBezTo>
                  <a:pt x="4226" y="15250"/>
                  <a:pt x="6792" y="15901"/>
                  <a:pt x="8289" y="16118"/>
                </a:cubicBezTo>
                <a:quadBezTo>
                  <a:pt x="7647" y="21600"/>
                  <a:pt x="7647" y="21600"/>
                </a:quadBezTo>
                <a:quadBezTo>
                  <a:pt x="18768" y="21600"/>
                  <a:pt x="18768" y="21600"/>
                </a:quadBezTo>
                <a:quadBezTo>
                  <a:pt x="17913" y="15901"/>
                  <a:pt x="17913" y="15901"/>
                </a:quadBezTo>
                <a:cubicBezTo>
                  <a:pt x="19838" y="15413"/>
                  <a:pt x="21441" y="14110"/>
                  <a:pt x="21441" y="11234"/>
                </a:cubicBezTo>
                <a:quadBezTo>
                  <a:pt x="21441" y="8194"/>
                  <a:pt x="21441" y="8194"/>
                </a:quadBezTo>
                <a:cubicBezTo>
                  <a:pt x="21441" y="7597"/>
                  <a:pt x="20479" y="7109"/>
                  <a:pt x="19303" y="7109"/>
                </a:cubicBezTo>
                <a:quadBezTo>
                  <a:pt x="19089" y="7109"/>
                  <a:pt x="19089" y="7109"/>
                </a:quadBezTo>
                <a:cubicBezTo>
                  <a:pt x="18768" y="7109"/>
                  <a:pt x="18447" y="7218"/>
                  <a:pt x="18234" y="7380"/>
                </a:cubicBezTo>
                <a:cubicBezTo>
                  <a:pt x="18127" y="6892"/>
                  <a:pt x="17378" y="6566"/>
                  <a:pt x="16523" y="6566"/>
                </a:cubicBezTo>
                <a:quadBezTo>
                  <a:pt x="15026" y="6566"/>
                  <a:pt x="15026" y="6566"/>
                </a:quadBezTo>
                <a:cubicBezTo>
                  <a:pt x="14598" y="6566"/>
                  <a:pt x="14277" y="6675"/>
                  <a:pt x="14063" y="6838"/>
                </a:cubicBezTo>
                <a:cubicBezTo>
                  <a:pt x="13956" y="6512"/>
                  <a:pt x="13422" y="6241"/>
                  <a:pt x="12673" y="6241"/>
                </a:cubicBezTo>
                <a:quadBezTo>
                  <a:pt x="10855" y="6241"/>
                  <a:pt x="10855" y="6241"/>
                </a:quadBezTo>
                <a:cubicBezTo>
                  <a:pt x="10321" y="6241"/>
                  <a:pt x="10000" y="6404"/>
                  <a:pt x="9893" y="6621"/>
                </a:cubicBezTo>
                <a:quadBezTo>
                  <a:pt x="9679" y="922"/>
                  <a:pt x="9679" y="922"/>
                </a:quadBezTo>
                <a:cubicBezTo>
                  <a:pt x="9679" y="434"/>
                  <a:pt x="9144" y="0"/>
                  <a:pt x="8075" y="0"/>
                </a:cubicBezTo>
                <a:quadBezTo>
                  <a:pt x="7541" y="0"/>
                  <a:pt x="7541" y="0"/>
                </a:quadBezTo>
                <a:cubicBezTo>
                  <a:pt x="6578" y="0"/>
                  <a:pt x="5937" y="434"/>
                  <a:pt x="5937" y="922"/>
                </a:cubicBezTo>
                <a:quadBezTo>
                  <a:pt x="5723" y="9877"/>
                  <a:pt x="5723" y="9877"/>
                </a:quadBezTo>
                <a:quadBezTo>
                  <a:pt x="5723" y="10800"/>
                  <a:pt x="5723" y="10800"/>
                </a:quadBezTo>
                <a:quadBezTo>
                  <a:pt x="4974" y="9660"/>
                  <a:pt x="4974" y="9660"/>
                </a:quadBezTo>
                <a:cubicBezTo>
                  <a:pt x="4440" y="8846"/>
                  <a:pt x="2836" y="8249"/>
                  <a:pt x="1125" y="8249"/>
                </a:cubicBezTo>
                <a:quadBezTo>
                  <a:pt x="804" y="8249"/>
                  <a:pt x="804" y="8249"/>
                </a:quadBezTo>
                <a:cubicBezTo>
                  <a:pt x="269" y="8249"/>
                  <a:pt x="-158" y="8520"/>
                  <a:pt x="55" y="8791"/>
                </a:cubicBezTo>
                <a:lnTo>
                  <a:pt x="1659" y="11288"/>
                </a:lnTo>
                <a:close/>
              </a:path>
            </a:pathLst>
          </a:custGeom>
          <a:solidFill>
            <a:srgbClr val="FFCB05"/>
          </a:solidFill>
          <a:ln>
            <a:noFill/>
          </a:ln>
          <a:effectLst/>
        </p:spPr>
        <p:txBody>
          <a:bodyPr lIns="0" tIns="0" rIns="0" bIns="0"/>
          <a:lstStyle/>
          <a:p>
            <a:pPr lvl="0">
              <a:defRPr lang="ko-KR" altLang="en-US"/>
            </a:pPr>
            <a:endParaRPr lang="en-US" sz="4797"/>
          </a:p>
        </p:txBody>
      </p:sp>
      <p:sp>
        <p:nvSpPr>
          <p:cNvPr id="42" name="TextBox 7"/>
          <p:cNvSpPr txBox="1">
            <a:spLocks noChangeArrowheads="1"/>
          </p:cNvSpPr>
          <p:nvPr/>
        </p:nvSpPr>
        <p:spPr>
          <a:xfrm>
            <a:off x="1085850" y="2716031"/>
            <a:ext cx="3308709" cy="901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defRPr lang="ko-KR" altLang="en-US"/>
            </a:pPr>
            <a:r>
              <a:rPr lang="ko-KR" altLang="en-US" sz="5400">
                <a:solidFill>
                  <a:schemeClr val="tx1">
                    <a:lumMod val="95000"/>
                    <a:lumOff val="5000"/>
                  </a:schemeClr>
                </a:solidFill>
                <a:latin typeface="210 콤퓨타세탁 R"/>
                <a:ea typeface="210 콤퓨타세탁 R"/>
                <a:cs typeface="Segoe UI Black"/>
              </a:rPr>
              <a:t>소개</a:t>
            </a:r>
            <a:endParaRPr lang="en-US" altLang="ko-KR" sz="5400">
              <a:solidFill>
                <a:schemeClr val="tx1">
                  <a:lumMod val="95000"/>
                  <a:lumOff val="5000"/>
                </a:schemeClr>
              </a:solidFill>
              <a:latin typeface="210 콤퓨타세탁 R"/>
              <a:ea typeface="210 콤퓨타세탁 R"/>
              <a:cs typeface="Segoe UI Black"/>
            </a:endParaRPr>
          </a:p>
        </p:txBody>
      </p:sp>
      <p:sp>
        <p:nvSpPr>
          <p:cNvPr id="44" name="Shape 388"/>
          <p:cNvSpPr/>
          <p:nvPr/>
        </p:nvSpPr>
        <p:spPr>
          <a:xfrm>
            <a:off x="3454400" y="1933902"/>
            <a:ext cx="8191500" cy="2635610"/>
          </a:xfrm>
          <a:prstGeom prst="rect">
            <a:avLst/>
          </a:prstGeom>
          <a:ln w="28575">
            <a:solidFill>
              <a:schemeClr val="tx1"/>
            </a:solidFill>
            <a:miter/>
          </a:ln>
        </p:spPr>
        <p:txBody>
          <a:bodyPr lIns="38100" tIns="38100" rIns="38100" bIns="38100">
            <a:no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ko-KR" altLang="en-US" sz="1600" dirty="0">
                <a:latin typeface="210 청춘서당 R"/>
                <a:ea typeface="210 청춘서당 R"/>
              </a:rPr>
              <a:t>기    능 </a:t>
            </a:r>
            <a:r>
              <a:rPr lang="en-US" altLang="ko-KR" sz="1600" dirty="0">
                <a:latin typeface="210 청춘서당 R"/>
                <a:ea typeface="210 청춘서당 R"/>
              </a:rPr>
              <a:t>:  </a:t>
            </a:r>
            <a:r>
              <a:rPr lang="ko-KR" altLang="en-US" sz="1600" dirty="0">
                <a:latin typeface="210 청춘서당 R"/>
                <a:ea typeface="210 청춘서당 R"/>
              </a:rPr>
              <a:t> 연기감지기로 화재경보를 전달하여 </a:t>
            </a:r>
            <a:r>
              <a:rPr lang="en-US" altLang="ko-KR" sz="1600" dirty="0">
                <a:latin typeface="210 청춘서당 R"/>
                <a:ea typeface="210 청춘서당 R"/>
              </a:rPr>
              <a:t>Fan</a:t>
            </a:r>
            <a:r>
              <a:rPr lang="ko-KR" altLang="en-US" sz="1600" dirty="0">
                <a:latin typeface="210 청춘서당 R"/>
                <a:ea typeface="210 청춘서당 R"/>
              </a:rPr>
              <a:t>작동으로 인해 내부의 공기를 </a:t>
            </a:r>
            <a:r>
              <a:rPr lang="ko-KR" altLang="en-US" sz="1600" dirty="0" smtClean="0">
                <a:latin typeface="210 청춘서당 R"/>
                <a:ea typeface="210 청춘서당 R"/>
              </a:rPr>
              <a:t>순환                    하</a:t>
            </a:r>
            <a:r>
              <a:rPr lang="en-US" altLang="ko-KR" sz="1600" dirty="0" smtClean="0">
                <a:latin typeface="210 청춘서당 R"/>
                <a:ea typeface="210 청춘서당 R"/>
              </a:rPr>
              <a:t> </a:t>
            </a:r>
            <a:r>
              <a:rPr lang="ko-KR" altLang="en-US" sz="1600" dirty="0">
                <a:latin typeface="210 청춘서당 R"/>
                <a:ea typeface="210 청춘서당 R"/>
              </a:rPr>
              <a:t>고 </a:t>
            </a:r>
            <a:r>
              <a:rPr lang="ko-KR" altLang="en-US" sz="1600" dirty="0" err="1">
                <a:latin typeface="210 청춘서당 R"/>
                <a:ea typeface="210 청춘서당 R"/>
              </a:rPr>
              <a:t>부저를</a:t>
            </a:r>
            <a:r>
              <a:rPr lang="ko-KR" altLang="en-US" sz="1600" dirty="0">
                <a:latin typeface="210 청춘서당 R"/>
                <a:ea typeface="210 청춘서당 R"/>
              </a:rPr>
              <a:t> 통해 사람들에게 청각적으로 경고하며 전달 </a:t>
            </a:r>
            <a:r>
              <a:rPr lang="ko-KR" altLang="en-US" sz="1600" dirty="0" err="1">
                <a:latin typeface="210 청춘서당 R"/>
                <a:ea typeface="210 청춘서당 R"/>
              </a:rPr>
              <a:t>블루투스</a:t>
            </a:r>
            <a:r>
              <a:rPr lang="en-US" altLang="ko-KR" sz="1600" dirty="0">
                <a:latin typeface="210 청춘서당 R"/>
                <a:ea typeface="210 청춘서당 R"/>
              </a:rPr>
              <a:t>  </a:t>
            </a:r>
            <a:r>
              <a:rPr lang="ko-KR" altLang="en-US" sz="1600" dirty="0">
                <a:latin typeface="210 청춘서당 R"/>
                <a:ea typeface="210 청춘서당 R"/>
              </a:rPr>
              <a:t>신호를  보 </a:t>
            </a:r>
            <a:r>
              <a:rPr lang="ko-KR" altLang="en-US" sz="1600" dirty="0" smtClean="0">
                <a:latin typeface="210 청춘서당 R"/>
                <a:ea typeface="210 청춘서당 R"/>
              </a:rPr>
              <a:t>내 </a:t>
            </a:r>
            <a:r>
              <a:rPr lang="ko-KR" altLang="en-US" sz="1600" dirty="0">
                <a:latin typeface="210 청춘서당 R"/>
                <a:ea typeface="210 청춘서당 R"/>
              </a:rPr>
              <a:t>관리자의 단말기에 보다 빠르게 경고를 알려줌</a:t>
            </a:r>
          </a:p>
          <a:p>
            <a:pPr marL="285750" indent="-285750">
              <a:buFont typeface="Arial"/>
              <a:buChar char="•"/>
              <a:defRPr lang="ko-KR" altLang="en-US"/>
            </a:pPr>
            <a:endParaRPr lang="en-US" altLang="ko-KR" sz="1600" dirty="0">
              <a:latin typeface="210 청춘서당 R"/>
              <a:ea typeface="210 청춘서당 R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ko-KR" altLang="en-US" sz="1600" dirty="0">
                <a:latin typeface="210 청춘서당 R"/>
                <a:ea typeface="210 청춘서당 R"/>
              </a:rPr>
              <a:t>입력 부 </a:t>
            </a:r>
            <a:r>
              <a:rPr lang="en-US" altLang="ko-KR" sz="1600" dirty="0">
                <a:latin typeface="210 청춘서당 R"/>
                <a:ea typeface="210 청춘서당 R"/>
              </a:rPr>
              <a:t>: </a:t>
            </a:r>
            <a:r>
              <a:rPr lang="ko-KR" altLang="en-US" sz="1600" dirty="0">
                <a:latin typeface="210 청춘서당 R"/>
                <a:ea typeface="210 청춘서당 R"/>
              </a:rPr>
              <a:t>연기감지기(</a:t>
            </a:r>
            <a:r>
              <a:rPr lang="en-US" altLang="ko-KR" sz="1600" dirty="0">
                <a:latin typeface="210 청춘서당 R"/>
                <a:ea typeface="210 청춘서당 R"/>
              </a:rPr>
              <a:t>MQ-5)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ko-KR" altLang="en-US" sz="1600" dirty="0">
                <a:latin typeface="210 청춘서당 R"/>
                <a:ea typeface="210 청춘서당 R"/>
              </a:rPr>
              <a:t>제어 부 </a:t>
            </a:r>
            <a:r>
              <a:rPr lang="en-US" altLang="ko-KR" sz="1600" dirty="0">
                <a:latin typeface="210 청춘서당 R"/>
                <a:ea typeface="210 청춘서당 R"/>
              </a:rPr>
              <a:t>: ATMEGA128, </a:t>
            </a:r>
            <a:r>
              <a:rPr lang="ko-KR" altLang="en-US" sz="1600" dirty="0" err="1">
                <a:latin typeface="210 청춘서당 R"/>
                <a:ea typeface="210 청춘서당 R"/>
              </a:rPr>
              <a:t>블루투스</a:t>
            </a:r>
            <a:endParaRPr lang="ko-KR" altLang="en-US" sz="1600" dirty="0">
              <a:latin typeface="210 청춘서당 R"/>
              <a:ea typeface="210 청춘서당 R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ko-KR" altLang="en-US" sz="1600" dirty="0">
                <a:latin typeface="210 청춘서당 R"/>
                <a:ea typeface="210 청춘서당 R"/>
              </a:rPr>
              <a:t>출력 부 </a:t>
            </a:r>
            <a:r>
              <a:rPr lang="en-US" altLang="ko-KR" sz="1600" dirty="0">
                <a:latin typeface="210 청춘서당 R"/>
                <a:ea typeface="210 청춘서당 R"/>
              </a:rPr>
              <a:t>: LCD, LED, </a:t>
            </a:r>
            <a:r>
              <a:rPr lang="ko-KR" altLang="en-US" sz="1600" dirty="0" err="1">
                <a:latin typeface="210 청춘서당 R"/>
                <a:ea typeface="210 청춘서당 R"/>
              </a:rPr>
              <a:t>부저</a:t>
            </a:r>
            <a:r>
              <a:rPr lang="en-US" altLang="ko-KR" sz="1600" dirty="0">
                <a:latin typeface="210 청춘서당 R"/>
                <a:ea typeface="210 청춘서당 R"/>
              </a:rPr>
              <a:t>, FAN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582490"/>
            <a:ext cx="1085849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>
          <a:xfrm>
            <a:off x="200024" y="561550"/>
            <a:ext cx="742951" cy="3795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  <a:defRPr lang="ko-KR" altLang="en-US"/>
            </a:pPr>
            <a:r>
              <a:rPr lang="en-US" altLang="ko-KR" sz="13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/>
                <a:ea typeface="나눔스퀘어 Bold"/>
                <a:cs typeface="Calibri"/>
              </a:rPr>
              <a:t>3 page</a:t>
            </a:r>
            <a:endParaRPr lang="en-US" altLang="ko-KR" sz="1300" b="0" spc="300">
              <a:solidFill>
                <a:schemeClr val="tx1">
                  <a:lumMod val="75000"/>
                  <a:lumOff val="25000"/>
                </a:schemeClr>
              </a:solidFill>
              <a:latin typeface="나눔스퀘어 Bold"/>
              <a:ea typeface="나눔스퀘어 Bold"/>
              <a:cs typeface="Calibri"/>
            </a:endParaRPr>
          </a:p>
        </p:txBody>
      </p:sp>
      <p:sp>
        <p:nvSpPr>
          <p:cNvPr id="55" name="TextBox 7"/>
          <p:cNvSpPr txBox="1">
            <a:spLocks noChangeArrowheads="1"/>
          </p:cNvSpPr>
          <p:nvPr/>
        </p:nvSpPr>
        <p:spPr>
          <a:xfrm>
            <a:off x="736599" y="2716031"/>
            <a:ext cx="3657960" cy="901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defRPr lang="ko-KR" altLang="en-US"/>
            </a:pPr>
            <a:r>
              <a:rPr lang="ko-KR" altLang="en-US" sz="5400">
                <a:solidFill>
                  <a:schemeClr val="tx1">
                    <a:lumMod val="95000"/>
                    <a:lumOff val="5000"/>
                  </a:schemeClr>
                </a:solidFill>
                <a:latin typeface="210 콤퓨타세탁 R"/>
                <a:ea typeface="210 콤퓨타세탁 R"/>
                <a:cs typeface="Segoe UI Black"/>
              </a:rPr>
              <a:t> 구현도</a:t>
            </a:r>
            <a:endParaRPr lang="en-US" altLang="ko-KR" sz="5400">
              <a:solidFill>
                <a:schemeClr val="tx1">
                  <a:lumMod val="95000"/>
                  <a:lumOff val="5000"/>
                </a:schemeClr>
              </a:solidFill>
              <a:latin typeface="210 콤퓨타세탁 R"/>
              <a:ea typeface="210 콤퓨타세탁 R"/>
              <a:cs typeface="Segoe UI Black"/>
            </a:endParaRPr>
          </a:p>
        </p:txBody>
      </p:sp>
      <p:pic>
        <p:nvPicPr>
          <p:cNvPr id="2051" name="그림 2050"/>
          <p:cNvPicPr>
            <a:picLocks noChangeAspect="1"/>
          </p:cNvPicPr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4572000" y="445134"/>
            <a:ext cx="6120130" cy="55359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582490"/>
            <a:ext cx="1085849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>
          <a:xfrm>
            <a:off x="200024" y="561550"/>
            <a:ext cx="742951" cy="3795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  <a:defRPr lang="ko-KR" altLang="en-US"/>
            </a:pPr>
            <a:r>
              <a:rPr lang="en-US" altLang="ko-KR" sz="13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/>
                <a:ea typeface="나눔스퀘어 Bold"/>
                <a:cs typeface="Calibri"/>
              </a:rPr>
              <a:t>4 page</a:t>
            </a:r>
            <a:endParaRPr lang="en-US" altLang="ko-KR" sz="1300" b="0" spc="300">
              <a:solidFill>
                <a:schemeClr val="tx1">
                  <a:lumMod val="75000"/>
                  <a:lumOff val="25000"/>
                </a:schemeClr>
              </a:solidFill>
              <a:latin typeface="나눔스퀘어 Bold"/>
              <a:ea typeface="나눔스퀘어 Bold"/>
              <a:cs typeface="Calibri"/>
            </a:endParaRPr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>
          <a:xfrm>
            <a:off x="536574" y="2716031"/>
            <a:ext cx="4511676" cy="901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defRPr lang="ko-KR" altLang="en-US"/>
            </a:pPr>
            <a:r>
              <a:rPr lang="ko-KR" altLang="en-US" sz="5400">
                <a:solidFill>
                  <a:schemeClr val="tx1">
                    <a:lumMod val="95000"/>
                    <a:lumOff val="5000"/>
                  </a:schemeClr>
                </a:solidFill>
                <a:latin typeface="210 콤퓨타세탁 R"/>
                <a:ea typeface="210 콤퓨타세탁 R"/>
                <a:cs typeface="Segoe UI Black"/>
              </a:rPr>
              <a:t>사용 부품</a:t>
            </a:r>
          </a:p>
        </p:txBody>
      </p:sp>
      <p:pic>
        <p:nvPicPr>
          <p:cNvPr id="1029" name="그림 102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813300" y="546100"/>
            <a:ext cx="6892247" cy="5765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582490"/>
            <a:ext cx="1085849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>
          <a:xfrm>
            <a:off x="200024" y="561550"/>
            <a:ext cx="742951" cy="3795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  <a:defRPr lang="ko-KR" altLang="en-US"/>
            </a:pPr>
            <a:r>
              <a:rPr lang="en-US" altLang="ko-KR" sz="13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/>
                <a:ea typeface="나눔스퀘어 Bold"/>
                <a:cs typeface="Calibri"/>
              </a:rPr>
              <a:t>4 page</a:t>
            </a:r>
            <a:endParaRPr lang="en-US" altLang="ko-KR" sz="1300" b="0" spc="300">
              <a:solidFill>
                <a:schemeClr val="tx1">
                  <a:lumMod val="75000"/>
                  <a:lumOff val="25000"/>
                </a:schemeClr>
              </a:solidFill>
              <a:latin typeface="나눔스퀘어 Bold"/>
              <a:ea typeface="나눔스퀘어 Bold"/>
              <a:cs typeface="Calibri"/>
            </a:endParaRPr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>
          <a:xfrm>
            <a:off x="536574" y="2716031"/>
            <a:ext cx="4511676" cy="901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defRPr lang="ko-KR" altLang="en-US"/>
            </a:pPr>
            <a:r>
              <a:rPr lang="ko-KR" altLang="en-US" sz="5400">
                <a:solidFill>
                  <a:schemeClr val="tx1">
                    <a:lumMod val="95000"/>
                    <a:lumOff val="5000"/>
                  </a:schemeClr>
                </a:solidFill>
                <a:latin typeface="210 콤퓨타세탁 R"/>
                <a:ea typeface="210 콤퓨타세탁 R"/>
                <a:cs typeface="Segoe UI Black"/>
              </a:rPr>
              <a:t>회로도</a:t>
            </a:r>
          </a:p>
        </p:txBody>
      </p:sp>
      <p:pic>
        <p:nvPicPr>
          <p:cNvPr id="1030" name="그림 102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194050" y="1379538"/>
            <a:ext cx="8496300" cy="48101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582490"/>
            <a:ext cx="1085849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>
          <a:xfrm>
            <a:off x="200024" y="561550"/>
            <a:ext cx="742951" cy="3795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  <a:defRPr lang="ko-KR" altLang="en-US"/>
            </a:pPr>
            <a:r>
              <a:rPr lang="en-US" altLang="ko-KR" sz="13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/>
                <a:ea typeface="나눔스퀘어 Bold"/>
                <a:cs typeface="Calibri"/>
              </a:rPr>
              <a:t>4 page</a:t>
            </a:r>
            <a:endParaRPr lang="en-US" altLang="ko-KR" sz="1300" b="0" spc="300">
              <a:solidFill>
                <a:schemeClr val="tx1">
                  <a:lumMod val="75000"/>
                  <a:lumOff val="25000"/>
                </a:schemeClr>
              </a:solidFill>
              <a:latin typeface="나눔스퀘어 Bold"/>
              <a:ea typeface="나눔스퀘어 Bold"/>
              <a:cs typeface="Calibri"/>
            </a:endParaRPr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>
          <a:xfrm>
            <a:off x="536574" y="2716031"/>
            <a:ext cx="4511676" cy="901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defRPr lang="ko-KR" altLang="en-US"/>
            </a:pPr>
            <a:r>
              <a:rPr lang="ko-KR" altLang="en-US" sz="5400">
                <a:solidFill>
                  <a:schemeClr val="tx1">
                    <a:lumMod val="95000"/>
                    <a:lumOff val="5000"/>
                  </a:schemeClr>
                </a:solidFill>
                <a:latin typeface="210 콤퓨타세탁 R"/>
                <a:ea typeface="210 콤퓨타세탁 R"/>
                <a:cs typeface="Segoe UI Black"/>
              </a:rPr>
              <a:t>핵심코드</a:t>
            </a:r>
          </a:p>
        </p:txBody>
      </p:sp>
      <p:pic>
        <p:nvPicPr>
          <p:cNvPr id="1030" name="그림 102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257799" y="438150"/>
            <a:ext cx="5168900" cy="59817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582490"/>
            <a:ext cx="1085849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>
          <a:xfrm>
            <a:off x="200024" y="561550"/>
            <a:ext cx="742951" cy="3795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  <a:defRPr lang="ko-KR" altLang="en-US"/>
            </a:pPr>
            <a:r>
              <a:rPr lang="en-US" altLang="ko-KR" sz="13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/>
                <a:ea typeface="나눔스퀘어 Bold"/>
                <a:cs typeface="Calibri"/>
              </a:rPr>
              <a:t>4 page</a:t>
            </a:r>
            <a:endParaRPr lang="en-US" altLang="ko-KR" sz="1300" b="0" spc="300">
              <a:solidFill>
                <a:schemeClr val="tx1">
                  <a:lumMod val="75000"/>
                  <a:lumOff val="25000"/>
                </a:schemeClr>
              </a:solidFill>
              <a:latin typeface="나눔스퀘어 Bold"/>
              <a:ea typeface="나눔스퀘어 Bold"/>
              <a:cs typeface="Calibri"/>
            </a:endParaRPr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>
          <a:xfrm>
            <a:off x="536574" y="2716031"/>
            <a:ext cx="4511676" cy="901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defRPr lang="ko-KR" altLang="en-US"/>
            </a:pPr>
            <a:r>
              <a:rPr lang="ko-KR" altLang="en-US" sz="5400">
                <a:solidFill>
                  <a:schemeClr val="tx1">
                    <a:lumMod val="95000"/>
                    <a:lumOff val="5000"/>
                  </a:schemeClr>
                </a:solidFill>
                <a:latin typeface="210 콤퓨타세탁 R"/>
                <a:ea typeface="210 콤퓨타세탁 R"/>
                <a:cs typeface="Segoe UI Black"/>
              </a:rPr>
              <a:t>제작 과정</a:t>
            </a:r>
          </a:p>
        </p:txBody>
      </p:sp>
      <p:pic>
        <p:nvPicPr>
          <p:cNvPr id="1030" name="그림 102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851275" y="1809750"/>
            <a:ext cx="3619499" cy="2714624"/>
          </a:xfrm>
          <a:prstGeom prst="rect">
            <a:avLst/>
          </a:prstGeom>
        </p:spPr>
      </p:pic>
      <p:pic>
        <p:nvPicPr>
          <p:cNvPr id="1031" name="그림 103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747001" y="1803400"/>
            <a:ext cx="3568700" cy="27559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582490"/>
            <a:ext cx="1085849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>
          <a:xfrm>
            <a:off x="200024" y="561550"/>
            <a:ext cx="742951" cy="3795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  <a:defRPr lang="ko-KR" altLang="en-US"/>
            </a:pPr>
            <a:r>
              <a:rPr lang="en-US" altLang="ko-KR" sz="13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/>
                <a:ea typeface="나눔스퀘어 Bold"/>
                <a:cs typeface="Calibri"/>
              </a:rPr>
              <a:t>4 page</a:t>
            </a:r>
            <a:endParaRPr lang="en-US" altLang="ko-KR" sz="1300" b="0" spc="300">
              <a:solidFill>
                <a:schemeClr val="tx1">
                  <a:lumMod val="75000"/>
                  <a:lumOff val="25000"/>
                </a:schemeClr>
              </a:solidFill>
              <a:latin typeface="나눔스퀘어 Bold"/>
              <a:ea typeface="나눔스퀘어 Bold"/>
              <a:cs typeface="Calibri"/>
            </a:endParaRPr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>
          <a:xfrm>
            <a:off x="536574" y="2716031"/>
            <a:ext cx="4511676" cy="9015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defRPr lang="ko-KR" altLang="en-US"/>
            </a:pPr>
            <a:r>
              <a:rPr lang="ko-KR" altLang="en-US" sz="5400">
                <a:solidFill>
                  <a:schemeClr val="tx1">
                    <a:lumMod val="95000"/>
                    <a:lumOff val="5000"/>
                  </a:schemeClr>
                </a:solidFill>
                <a:latin typeface="210 콤퓨타세탁 R"/>
                <a:ea typeface="210 콤퓨타세탁 R"/>
                <a:cs typeface="Segoe UI Black"/>
              </a:rPr>
              <a:t>시연영상</a:t>
            </a:r>
          </a:p>
        </p:txBody>
      </p:sp>
      <p:pic>
        <p:nvPicPr>
          <p:cNvPr id="1030" name="KakaoTalk_Video_20180621_0210_27_210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4089400" y="565149"/>
            <a:ext cx="7607300" cy="545829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0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03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4733925" cy="6858000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 bwMode="auto">
          <a:xfrm>
            <a:off x="5625740" y="2831271"/>
            <a:ext cx="5232759" cy="97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4800" spc="300" dirty="0" smtClean="0">
                <a:solidFill>
                  <a:srgbClr val="FFCB05"/>
                </a:solidFill>
                <a:latin typeface="210 청춘서당 B" panose="02020603020101020101" pitchFamily="18" charset="-127"/>
                <a:ea typeface="210 청춘서당 B" panose="02020603020101020101" pitchFamily="18" charset="-127"/>
                <a:cs typeface="Segoe UI Black" panose="020B0A02040204020203" pitchFamily="34" charset="0"/>
              </a:rPr>
              <a:t>감사합니다</a:t>
            </a:r>
            <a:r>
              <a:rPr lang="en-US" altLang="ko-KR" sz="4800" spc="300" dirty="0" smtClean="0">
                <a:solidFill>
                  <a:srgbClr val="FFCB05"/>
                </a:solidFill>
                <a:latin typeface="210 청춘서당 B" panose="02020603020101020101" pitchFamily="18" charset="-127"/>
                <a:ea typeface="210 청춘서당 B" panose="02020603020101020101" pitchFamily="18" charset="-127"/>
                <a:cs typeface="Segoe UI Black" panose="020B0A02040204020203" pitchFamily="34" charset="0"/>
              </a:rPr>
              <a:t>.</a:t>
            </a:r>
            <a:endParaRPr lang="ru-RU" altLang="ko-KR" sz="4800" spc="300" dirty="0">
              <a:solidFill>
                <a:srgbClr val="FFCB05"/>
              </a:solidFill>
              <a:latin typeface="210 청춘서당 B" panose="02020603020101020101" pitchFamily="18" charset="-127"/>
              <a:ea typeface="210 청춘서당 B" panose="02020603020101020101" pitchFamily="18" charset="-127"/>
              <a:cs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60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85</Words>
  <Application>Microsoft Office PowerPoint</Application>
  <PresentationFormat>사용자 지정</PresentationFormat>
  <Paragraphs>24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1" baseType="lpstr">
      <vt:lpstr>굴림</vt:lpstr>
      <vt:lpstr>Arial</vt:lpstr>
      <vt:lpstr>210 앱굴림 R</vt:lpstr>
      <vt:lpstr>210 콤퓨타세탁 R</vt:lpstr>
      <vt:lpstr>Segoe UI Black</vt:lpstr>
      <vt:lpstr>나눔스퀘어 Bold</vt:lpstr>
      <vt:lpstr>210 청춘서당 R</vt:lpstr>
      <vt:lpstr>맑은 고딕</vt:lpstr>
      <vt:lpstr>나눔스퀘어</vt:lpstr>
      <vt:lpstr>Calibri</vt:lpstr>
      <vt:lpstr>210 청춘서당 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infocom24303</cp:lastModifiedBy>
  <cp:revision>44</cp:revision>
  <dcterms:created xsi:type="dcterms:W3CDTF">2017-09-09T13:40:14Z</dcterms:created>
  <dcterms:modified xsi:type="dcterms:W3CDTF">2018-06-21T01:03:44Z</dcterms:modified>
</cp:coreProperties>
</file>

<file path=docProps/thumbnail.jpeg>
</file>